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5" r:id="rId2"/>
    <p:sldId id="354" r:id="rId3"/>
    <p:sldId id="326" r:id="rId4"/>
    <p:sldId id="327" r:id="rId5"/>
    <p:sldId id="328" r:id="rId6"/>
    <p:sldId id="329" r:id="rId7"/>
    <p:sldId id="362" r:id="rId8"/>
    <p:sldId id="363" r:id="rId9"/>
    <p:sldId id="364" r:id="rId10"/>
    <p:sldId id="330" r:id="rId11"/>
    <p:sldId id="331" r:id="rId12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9FBA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4660"/>
  </p:normalViewPr>
  <p:slideViewPr>
    <p:cSldViewPr>
      <p:cViewPr varScale="1">
        <p:scale>
          <a:sx n="108" d="100"/>
          <a:sy n="108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69" y="0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106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69" y="9429106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D0528D5-AD54-48E0-B5AE-C9ED719FB05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5579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69" y="0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93" y="4714554"/>
            <a:ext cx="5437491" cy="446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106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69" y="9429106"/>
            <a:ext cx="2945984" cy="49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38" tIns="45619" rIns="91238" bIns="4561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D33493-8CB0-45E7-AF5C-BFEAC6F7D1A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4349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BFEA1-746D-47FF-A99C-55A0C4CE693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7054-0345-45B3-B573-7563F23E8DB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77C41-3499-4BA0-A121-97CEAC63E9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6C76E-AC52-47B3-99E1-EAA0BED5B4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5CF36-692E-4737-B022-ECE81ABD7F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C3E9A-F0EB-46DD-9A8E-DC48D93270D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0E6D2-6969-42CB-9CFF-F3021E2B71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B4D4B-D089-4A6F-ABA9-E204683E7AB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B660D-A653-4706-ADDC-D6E975038E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CE4E0-18D3-4623-913F-7736633785F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2707A-0B49-4A65-BBA6-B90E689B0F8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4081-8574-445C-9769-1EC6FE917AB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921C8F9-8607-4CAC-A2B5-4828E3297FF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dirty="0" smtClean="0">
                <a:solidFill>
                  <a:schemeClr val="tx1"/>
                </a:solidFill>
              </a:rPr>
              <a:t>A RDBMS structure</a:t>
            </a:r>
            <a:r>
              <a:rPr lang="en-AU" sz="6000" dirty="0" smtClean="0">
                <a:solidFill>
                  <a:schemeClr val="tx1"/>
                </a:solidFill>
              </a:rPr>
              <a:t/>
            </a:r>
            <a:br>
              <a:rPr lang="en-AU" sz="6000" dirty="0" smtClean="0">
                <a:solidFill>
                  <a:schemeClr val="tx1"/>
                </a:solidFill>
              </a:rPr>
            </a:br>
            <a:endParaRPr lang="en-AU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z="2400" dirty="0" smtClean="0"/>
              <a:t>Need to determine which field in each database will be the </a:t>
            </a:r>
            <a:r>
              <a:rPr lang="en-AU" sz="2400" b="1" dirty="0" smtClean="0"/>
              <a:t>Primary Key</a:t>
            </a:r>
            <a:r>
              <a:rPr lang="en-AU" sz="2400" dirty="0" smtClean="0"/>
              <a:t>, a value which is unique for each record, </a:t>
            </a:r>
            <a:r>
              <a:rPr lang="en-AU" sz="2400" dirty="0" err="1" smtClean="0"/>
              <a:t>eg</a:t>
            </a:r>
            <a:r>
              <a:rPr lang="en-AU" sz="2400" dirty="0" smtClean="0"/>
              <a:t>. customer ID no)</a:t>
            </a:r>
          </a:p>
          <a:p>
            <a:pPr eaLnBrk="1" hangingPunct="1"/>
            <a:r>
              <a:rPr lang="en-AU" sz="2400" b="1" dirty="0" smtClean="0"/>
              <a:t>Foreign keys</a:t>
            </a:r>
            <a:r>
              <a:rPr lang="en-AU" sz="2400" dirty="0" smtClean="0"/>
              <a:t>, fields are used to ensure that if you are entering data in one table, it already has a corresponding value in another</a:t>
            </a:r>
          </a:p>
          <a:p>
            <a:pPr eaLnBrk="1" hangingPunct="1"/>
            <a:r>
              <a:rPr lang="en-AU" sz="2400" dirty="0" smtClean="0"/>
              <a:t>Used to create relationships between tables</a:t>
            </a:r>
          </a:p>
          <a:p>
            <a:pPr eaLnBrk="1" hangingPunct="1"/>
            <a:r>
              <a:rPr lang="en-AU" sz="2400" dirty="0" smtClean="0"/>
              <a:t>Used to enforce referential integrity by ensuring relationships between tables remain consistent</a:t>
            </a:r>
          </a:p>
          <a:p>
            <a:pPr eaLnBrk="1" hangingPunct="1"/>
            <a:r>
              <a:rPr lang="en-AU" sz="2400" dirty="0" smtClean="0"/>
              <a:t>No uniqueness constraint for a foreign key</a:t>
            </a:r>
          </a:p>
          <a:p>
            <a:pPr eaLnBrk="1" hangingPunct="1"/>
            <a:endParaRPr lang="en-AU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D38A49-8E91-458C-B31D-17C1B25C5C5E}" type="slidenum">
              <a:rPr lang="en-AU"/>
              <a:pPr/>
              <a:t>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dirty="0" smtClean="0">
                <a:solidFill>
                  <a:schemeClr val="tx1"/>
                </a:solidFill>
              </a:rPr>
              <a:t>3NF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488" cy="4900613"/>
          </a:xfrm>
        </p:spPr>
        <p:txBody>
          <a:bodyPr/>
          <a:lstStyle/>
          <a:p>
            <a:pPr eaLnBrk="1" hangingPunct="1"/>
            <a:r>
              <a:rPr lang="en-AU" sz="2400" dirty="0" smtClean="0"/>
              <a:t>Table normalisation</a:t>
            </a:r>
          </a:p>
          <a:p>
            <a:pPr lvl="1" eaLnBrk="1" hangingPunct="1"/>
            <a:r>
              <a:rPr lang="en-AU" sz="2400" dirty="0" smtClean="0"/>
              <a:t>Third Normal Form, (3NF)</a:t>
            </a:r>
          </a:p>
          <a:p>
            <a:pPr lvl="1" eaLnBrk="1" hangingPunct="1"/>
            <a:r>
              <a:rPr lang="en-AU" sz="2400" dirty="0" smtClean="0"/>
              <a:t>Meet all the requirements of the 2NF</a:t>
            </a:r>
          </a:p>
          <a:p>
            <a:pPr lvl="1" eaLnBrk="1" hangingPunct="1"/>
            <a:r>
              <a:rPr lang="en-AU" sz="2400" dirty="0" smtClean="0"/>
              <a:t>Remove columns that are not dependent upon the primary key; every field in a table must relate directly to the primary key; </a:t>
            </a:r>
            <a:r>
              <a:rPr lang="en-AU" sz="2400" dirty="0" err="1" smtClean="0"/>
              <a:t>eg</a:t>
            </a:r>
            <a:r>
              <a:rPr lang="en-AU" sz="2400" dirty="0" smtClean="0"/>
              <a:t>. the Event is the key. The Year and Winner’s name are both directly related to the Event. If a competitor wins several events, data errors can appear if the date of birth is entered differently each time.</a:t>
            </a:r>
          </a:p>
          <a:p>
            <a:pPr lvl="1" eaLnBrk="1" hangingPunct="1"/>
            <a:r>
              <a:rPr lang="en-AU" sz="2400" dirty="0" smtClean="0"/>
              <a:t>To correct this, two tables formed to comply with the 3NF.</a:t>
            </a:r>
          </a:p>
          <a:p>
            <a:pPr lvl="1" eaLnBrk="1" hangingPunct="1">
              <a:buFontTx/>
              <a:buNone/>
            </a:pPr>
            <a:endParaRPr lang="en-AU" sz="2400" dirty="0" smtClean="0"/>
          </a:p>
          <a:p>
            <a:pPr eaLnBrk="1" hangingPunct="1"/>
            <a:endParaRPr lang="en-AU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425FA4-1E35-423C-AF7C-9B537347E1F2}" type="slidenum">
              <a:rPr lang="en-AU"/>
              <a:pPr/>
              <a:t>10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smtClean="0">
                <a:solidFill>
                  <a:schemeClr val="tx1"/>
                </a:solidFill>
              </a:rPr>
              <a:t>Determining a RDBMS structure</a:t>
            </a:r>
            <a:r>
              <a:rPr lang="en-AU" sz="6000" smtClean="0">
                <a:solidFill>
                  <a:schemeClr val="tx1"/>
                </a:solidFill>
              </a:rPr>
              <a:t/>
            </a:r>
            <a:br>
              <a:rPr lang="en-AU" sz="6000" smtClean="0">
                <a:solidFill>
                  <a:schemeClr val="tx1"/>
                </a:solidFill>
              </a:rPr>
            </a:br>
            <a:r>
              <a:rPr lang="en-AU" sz="3600" b="1" smtClean="0">
                <a:solidFill>
                  <a:schemeClr val="tx1"/>
                </a:solidFill>
              </a:rPr>
              <a:t>Table Normalisation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542925"/>
          </a:xfrm>
        </p:spPr>
        <p:txBody>
          <a:bodyPr/>
          <a:lstStyle/>
          <a:p>
            <a:pPr eaLnBrk="1" hangingPunct="1"/>
            <a:r>
              <a:rPr lang="en-AU" sz="2400" smtClean="0"/>
              <a:t>Table normalisation; Third Normal Form, (3NF)</a:t>
            </a:r>
          </a:p>
          <a:p>
            <a:pPr lvl="1" eaLnBrk="1" hangingPunct="1">
              <a:buFontTx/>
              <a:buNone/>
            </a:pPr>
            <a:endParaRPr lang="en-AU" sz="2400" smtClean="0"/>
          </a:p>
          <a:p>
            <a:pPr eaLnBrk="1" hangingPunct="1"/>
            <a:endParaRPr lang="en-AU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4AAFF3-A45D-4C4C-8DA6-E15947238848}" type="slidenum">
              <a:rPr lang="en-AU"/>
              <a:pPr/>
              <a:t>11</a:t>
            </a:fld>
            <a:endParaRPr lang="en-AU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000250"/>
            <a:ext cx="428625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smtClean="0">
                <a:solidFill>
                  <a:schemeClr val="tx1"/>
                </a:solidFill>
              </a:rPr>
              <a:t>Determining a RDBMS structure</a:t>
            </a:r>
            <a:r>
              <a:rPr lang="en-AU" sz="6000" smtClean="0">
                <a:solidFill>
                  <a:schemeClr val="tx1"/>
                </a:solidFill>
              </a:rPr>
              <a:t/>
            </a:r>
            <a:br>
              <a:rPr lang="en-AU" sz="6000" smtClean="0">
                <a:solidFill>
                  <a:schemeClr val="tx1"/>
                </a:solidFill>
              </a:rPr>
            </a:br>
            <a:endParaRPr lang="en-AU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829444" cy="614353"/>
          </a:xfrm>
        </p:spPr>
        <p:txBody>
          <a:bodyPr/>
          <a:lstStyle/>
          <a:p>
            <a:pPr eaLnBrk="1" hangingPunct="1"/>
            <a:r>
              <a:rPr lang="en-AU" sz="2400" b="1" dirty="0" smtClean="0"/>
              <a:t>Foreign keys:</a:t>
            </a:r>
          </a:p>
          <a:p>
            <a:pPr eaLnBrk="1" hangingPunct="1"/>
            <a:endParaRPr lang="en-AU" sz="2400" b="1" dirty="0" smtClean="0"/>
          </a:p>
          <a:p>
            <a:pPr eaLnBrk="1" hangingPunct="1"/>
            <a:endParaRPr lang="en-AU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D38A49-8E91-458C-B31D-17C1B25C5C5E}" type="slidenum">
              <a:rPr lang="en-AU"/>
              <a:pPr/>
              <a:t>2</a:t>
            </a:fld>
            <a:endParaRPr lang="en-A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79619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514351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 Book ID field in the customer table is a foreign key.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smtClean="0">
                <a:solidFill>
                  <a:schemeClr val="tx1"/>
                </a:solidFill>
              </a:rPr>
              <a:t>Determining a RDBMS structure</a:t>
            </a:r>
            <a:r>
              <a:rPr lang="en-AU" sz="6000" smtClean="0">
                <a:solidFill>
                  <a:schemeClr val="tx1"/>
                </a:solidFill>
              </a:rPr>
              <a:t/>
            </a:r>
            <a:br>
              <a:rPr lang="en-AU" sz="6000" smtClean="0">
                <a:solidFill>
                  <a:schemeClr val="tx1"/>
                </a:solidFill>
              </a:rPr>
            </a:br>
            <a:r>
              <a:rPr lang="en-AU" sz="3600" b="1" smtClean="0">
                <a:solidFill>
                  <a:schemeClr val="tx1"/>
                </a:solidFill>
              </a:rPr>
              <a:t>Table Normalisation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501122" cy="5429264"/>
          </a:xfrm>
        </p:spPr>
        <p:txBody>
          <a:bodyPr/>
          <a:lstStyle/>
          <a:p>
            <a:pPr eaLnBrk="1" hangingPunct="1"/>
            <a:r>
              <a:rPr lang="en-AU" dirty="0" smtClean="0"/>
              <a:t>Table normalisation</a:t>
            </a:r>
          </a:p>
          <a:p>
            <a:pPr lvl="1" eaLnBrk="1" hangingPunct="1"/>
            <a:r>
              <a:rPr lang="en-AU" dirty="0" smtClean="0"/>
              <a:t>Process of efficiently organising data in a database</a:t>
            </a:r>
          </a:p>
          <a:p>
            <a:pPr lvl="1" eaLnBrk="1" hangingPunct="1"/>
            <a:r>
              <a:rPr lang="en-AU" dirty="0" smtClean="0"/>
              <a:t>Use of a set of rules to check for anomalies or deviations in data structure to ensure fields are in the correct tables</a:t>
            </a:r>
          </a:p>
          <a:p>
            <a:pPr lvl="1" eaLnBrk="1" hangingPunct="1"/>
            <a:r>
              <a:rPr lang="en-AU" dirty="0" smtClean="0"/>
              <a:t>Process:</a:t>
            </a:r>
          </a:p>
          <a:p>
            <a:pPr lvl="2" eaLnBrk="1" hangingPunct="1"/>
            <a:r>
              <a:rPr lang="en-AU" dirty="0" smtClean="0"/>
              <a:t>Eliminates redundant data, (</a:t>
            </a:r>
            <a:r>
              <a:rPr lang="en-AU" dirty="0" err="1" smtClean="0"/>
              <a:t>eg</a:t>
            </a:r>
            <a:r>
              <a:rPr lang="en-AU" dirty="0" smtClean="0"/>
              <a:t>. storing the same data in more than one table); saves lots of storage space and speeds up data access</a:t>
            </a:r>
          </a:p>
          <a:p>
            <a:pPr lvl="2" eaLnBrk="1" hangingPunct="1"/>
            <a:r>
              <a:rPr lang="en-AU" b="1" dirty="0" smtClean="0"/>
              <a:t>Changes</a:t>
            </a:r>
            <a:r>
              <a:rPr lang="en-AU" dirty="0" smtClean="0"/>
              <a:t> need only be made in one place rather than in many places.</a:t>
            </a:r>
          </a:p>
          <a:p>
            <a:pPr lvl="2" eaLnBrk="1" hangingPunct="1"/>
            <a:endParaRPr lang="en-AU" dirty="0" smtClean="0"/>
          </a:p>
          <a:p>
            <a:pPr lvl="2" eaLnBrk="1" hangingPunct="1"/>
            <a:r>
              <a:rPr lang="en-AU" dirty="0" smtClean="0"/>
              <a:t>Ensures data dependencies make sense, (only storing related data in a table).</a:t>
            </a:r>
          </a:p>
          <a:p>
            <a:pPr eaLnBrk="1" hangingPunct="1"/>
            <a:endParaRPr lang="en-AU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961540-AF8E-4EA6-AB38-6050207844A2}" type="slidenum">
              <a:rPr lang="en-AU"/>
              <a:pPr/>
              <a:t>3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06090"/>
          </a:xfrm>
        </p:spPr>
        <p:txBody>
          <a:bodyPr/>
          <a:lstStyle/>
          <a:p>
            <a:pPr eaLnBrk="1" hangingPunct="1"/>
            <a:r>
              <a:rPr lang="en-AU" sz="3600" b="1" dirty="0" smtClean="0">
                <a:solidFill>
                  <a:schemeClr val="tx1"/>
                </a:solidFill>
              </a:rPr>
              <a:t>Table Normalisation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58175" cy="3186113"/>
          </a:xfrm>
        </p:spPr>
        <p:txBody>
          <a:bodyPr/>
          <a:lstStyle/>
          <a:p>
            <a:pPr lvl="1" eaLnBrk="1" hangingPunct="1"/>
            <a:r>
              <a:rPr lang="en-AU" sz="2400" dirty="0" smtClean="0"/>
              <a:t>First normal form, (1NF).</a:t>
            </a:r>
          </a:p>
          <a:p>
            <a:pPr lvl="1" eaLnBrk="1" hangingPunct="1"/>
            <a:r>
              <a:rPr lang="en-AU" sz="2400" dirty="0" smtClean="0"/>
              <a:t>Eliminated duplicative columns from same table</a:t>
            </a:r>
          </a:p>
          <a:p>
            <a:pPr lvl="1" eaLnBrk="1" hangingPunct="1"/>
            <a:r>
              <a:rPr lang="en-AU" sz="2400" dirty="0" smtClean="0"/>
              <a:t>Only one value, not a list of values in cell</a:t>
            </a:r>
          </a:p>
          <a:p>
            <a:pPr lvl="1" eaLnBrk="1" hangingPunct="1"/>
            <a:r>
              <a:rPr lang="en-AU" sz="2400" dirty="0" smtClean="0"/>
              <a:t>Create separate tables for each group of related data &amp; identify each row with a unique primary key</a:t>
            </a:r>
          </a:p>
          <a:p>
            <a:pPr eaLnBrk="1" hangingPunct="1"/>
            <a:endParaRPr lang="en-AU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BAA97B-6D71-40A1-83FB-478D54093039}" type="slidenum">
              <a:rPr lang="en-AU"/>
              <a:pPr/>
              <a:t>4</a:t>
            </a:fld>
            <a:endParaRPr lang="en-AU"/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4725144"/>
            <a:ext cx="6192688" cy="175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080064"/>
              </p:ext>
            </p:extLst>
          </p:nvPr>
        </p:nvGraphicFramePr>
        <p:xfrm>
          <a:off x="1691680" y="3140968"/>
          <a:ext cx="529258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Customer ID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Name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Phone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111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Fred Smith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4566 3456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222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Mary</a:t>
                      </a:r>
                      <a:r>
                        <a:rPr lang="en-AU" baseline="0" dirty="0" smtClean="0"/>
                        <a:t> Jones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4567 8900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333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Tim Blogs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3254 5676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dirty="0" smtClean="0">
                <a:solidFill>
                  <a:schemeClr val="tx1"/>
                </a:solidFill>
              </a:rPr>
              <a:t>Table Normalisation: 2NF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175" cy="3186113"/>
          </a:xfrm>
        </p:spPr>
        <p:txBody>
          <a:bodyPr/>
          <a:lstStyle/>
          <a:p>
            <a:pPr lvl="1" eaLnBrk="1" hangingPunct="1"/>
            <a:r>
              <a:rPr lang="en-AU" sz="2400" dirty="0" smtClean="0"/>
              <a:t>Meet all requirements of the first normal form</a:t>
            </a:r>
          </a:p>
          <a:p>
            <a:pPr lvl="1" eaLnBrk="1" hangingPunct="1"/>
            <a:r>
              <a:rPr lang="en-AU" sz="2400" dirty="0" smtClean="0"/>
              <a:t>Remove subsets of data that apply to multiple rows of a table and place them in separate tables</a:t>
            </a:r>
          </a:p>
          <a:p>
            <a:pPr lvl="1" eaLnBrk="1" hangingPunct="1"/>
            <a:r>
              <a:rPr lang="en-AU" sz="2400" dirty="0" smtClean="0"/>
              <a:t>Following table doesn’t comply with 2NF as if student changes form the occurrence of form would have to be updated for each subject.</a:t>
            </a:r>
          </a:p>
          <a:p>
            <a:pPr eaLnBrk="1" hangingPunct="1"/>
            <a:endParaRPr lang="en-AU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2095A7-CEFF-4321-96DE-D3EB9843DB66}" type="slidenum">
              <a:rPr lang="en-AU"/>
              <a:pPr/>
              <a:t>5</a:t>
            </a:fld>
            <a:endParaRPr lang="en-AU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4149080"/>
            <a:ext cx="482917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b="1" dirty="0" smtClean="0">
                <a:solidFill>
                  <a:schemeClr val="tx1"/>
                </a:solidFill>
              </a:rPr>
              <a:t>2NF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00" cy="1685925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en-AU" sz="2400" dirty="0" smtClean="0"/>
              <a:t>Using 2 tables to create a 2NF structure</a:t>
            </a:r>
          </a:p>
          <a:p>
            <a:pPr lvl="1" eaLnBrk="1" hangingPunct="1">
              <a:buNone/>
            </a:pPr>
            <a:r>
              <a:rPr lang="en-AU" sz="2400" dirty="0"/>
              <a:t>Creates relationships between these new tables and their predecessors using foreign keys. </a:t>
            </a:r>
          </a:p>
          <a:p>
            <a:pPr lvl="1" eaLnBrk="1" hangingPunct="1">
              <a:buFontTx/>
              <a:buNone/>
            </a:pPr>
            <a:endParaRPr lang="en-AU" sz="2400" dirty="0" smtClean="0"/>
          </a:p>
          <a:p>
            <a:pPr eaLnBrk="1" hangingPunct="1"/>
            <a:endParaRPr lang="en-AU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68B749-79CB-420B-829C-62132533DD75}" type="slidenum">
              <a:rPr lang="en-AU"/>
              <a:pPr/>
              <a:t>6</a:t>
            </a:fld>
            <a:endParaRPr lang="en-AU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2707" y="2996952"/>
            <a:ext cx="6430963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3NF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AU" sz="2800" dirty="0" smtClean="0"/>
              <a:t>Third normal form (3NF) goes one step further</a:t>
            </a:r>
          </a:p>
          <a:p>
            <a:pPr>
              <a:defRPr/>
            </a:pPr>
            <a:r>
              <a:rPr lang="en-AU" sz="2800" dirty="0" smtClean="0"/>
              <a:t>Use codes to minimize the amount of storage </a:t>
            </a:r>
          </a:p>
          <a:p>
            <a:pPr>
              <a:defRPr/>
            </a:pPr>
            <a:r>
              <a:rPr lang="en-AU" sz="2800" dirty="0" smtClean="0"/>
              <a:t>Use codes as links to other tables so can find any information</a:t>
            </a:r>
          </a:p>
          <a:p>
            <a:pPr>
              <a:defRPr/>
            </a:pPr>
            <a:r>
              <a:rPr lang="en-AU" sz="2800" dirty="0" smtClean="0"/>
              <a:t>Sets up relationships between tables</a:t>
            </a:r>
          </a:p>
          <a:p>
            <a:pPr>
              <a:defRPr/>
            </a:pPr>
            <a:r>
              <a:rPr lang="en-AU" sz="2800" dirty="0" smtClean="0"/>
              <a:t>In each table only need to have fields that are dependant on the primary key</a:t>
            </a:r>
          </a:p>
          <a:p>
            <a:pPr>
              <a:defRPr/>
            </a:pPr>
            <a:endParaRPr lang="en-AU" dirty="0" smtClean="0"/>
          </a:p>
          <a:p>
            <a:pPr>
              <a:defRPr/>
            </a:pPr>
            <a:endParaRPr lang="en-AU" dirty="0" smtClean="0"/>
          </a:p>
          <a:p>
            <a:pPr>
              <a:defRPr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02779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AU" smtClean="0"/>
              <a:t> Using the previous example - 2NF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5438" y="1239838"/>
          <a:ext cx="4176464" cy="2041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5124"/>
                <a:gridCol w="2331340"/>
              </a:tblGrid>
              <a:tr h="361137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Manufacturer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Manufacturer Country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47246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Forte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Italy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46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Dent-o-Fresh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USA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46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Kobayashi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Japan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7246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Germany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1687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419475" y="3716338"/>
          <a:ext cx="5310944" cy="29102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2311"/>
                <a:gridCol w="1923460"/>
                <a:gridCol w="1865173"/>
              </a:tblGrid>
              <a:tr h="271093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Manufacturer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Model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smtClean="0">
                          <a:effectLst/>
                        </a:rPr>
                        <a:t>Model Full Name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6780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Forte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X-Prime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Forte X-Prime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6780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Forte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Ultraclean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Forte Ultraclean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6780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Dent-o-Fresh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err="1">
                          <a:effectLst/>
                        </a:rPr>
                        <a:t>EZBrush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Dent-o-Fresh EZBrush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6780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Kobayashi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SR=60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err="1">
                          <a:effectLst/>
                        </a:rPr>
                        <a:t>Koboyashi</a:t>
                      </a:r>
                      <a:r>
                        <a:rPr lang="en-AU" sz="1600" b="1" u="none" strike="noStrike" dirty="0">
                          <a:effectLst/>
                        </a:rPr>
                        <a:t> ST-60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6780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Toothmaster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 </a:t>
                      </a:r>
                      <a:r>
                        <a:rPr lang="en-AU" sz="1600" b="1" u="none" strike="noStrike" dirty="0" err="1">
                          <a:effectLst/>
                        </a:rPr>
                        <a:t>Toothmaster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6780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X-Prime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 X-Prime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8095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 </a:t>
                      </a:r>
                      <a:endParaRPr lang="en-A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 </a:t>
                      </a:r>
                      <a:endParaRPr lang="en-A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0" name="Elbow Connector 9"/>
          <p:cNvCxnSpPr/>
          <p:nvPr/>
        </p:nvCxnSpPr>
        <p:spPr>
          <a:xfrm>
            <a:off x="755650" y="3213100"/>
            <a:ext cx="2771775" cy="1655763"/>
          </a:xfrm>
          <a:prstGeom prst="bentConnector3">
            <a:avLst>
              <a:gd name="adj1" fmla="val -24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9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AU" smtClean="0"/>
              <a:t>3NF</a:t>
            </a:r>
          </a:p>
        </p:txBody>
      </p:sp>
      <p:sp>
        <p:nvSpPr>
          <p:cNvPr id="46083" name="TextBox 1"/>
          <p:cNvSpPr txBox="1">
            <a:spLocks noChangeArrowheads="1"/>
          </p:cNvSpPr>
          <p:nvPr/>
        </p:nvSpPr>
        <p:spPr bwMode="auto">
          <a:xfrm>
            <a:off x="179388" y="1052513"/>
            <a:ext cx="8785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>
                <a:solidFill>
                  <a:srgbClr val="000000"/>
                </a:solidFill>
              </a:rPr>
              <a:t>To get it to 3</a:t>
            </a:r>
            <a:r>
              <a:rPr lang="en-AU" sz="2400" baseline="30000">
                <a:solidFill>
                  <a:srgbClr val="000000"/>
                </a:solidFill>
              </a:rPr>
              <a:t>rd</a:t>
            </a:r>
            <a:r>
              <a:rPr lang="en-AU" sz="2400">
                <a:solidFill>
                  <a:srgbClr val="000000"/>
                </a:solidFill>
              </a:rPr>
              <a:t> normal form, replace repeating data with codes.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1844675"/>
          <a:ext cx="4320480" cy="2038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6336"/>
                <a:gridCol w="1359252"/>
                <a:gridCol w="2094892"/>
              </a:tblGrid>
              <a:tr h="331139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err="1" smtClean="0">
                          <a:effectLst/>
                        </a:rPr>
                        <a:t>MCode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Manufacturer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Manufacturer Country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840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Forte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Italy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40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Dent-o-Fresh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USA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40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3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Kobayashi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Japan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40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4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Hoch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smtClean="0">
                          <a:effectLst/>
                        </a:rPr>
                        <a:t>Germany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>
                          <a:effectLst/>
                        </a:rPr>
                        <a:t> 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u="none" strike="noStrike">
                          <a:effectLst/>
                        </a:rPr>
                        <a:t> 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 dirty="0">
                          <a:effectLst/>
                        </a:rPr>
                        <a:t> 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419475" y="4005263"/>
          <a:ext cx="4896545" cy="2592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963"/>
                <a:gridCol w="1586481"/>
                <a:gridCol w="2445101"/>
              </a:tblGrid>
              <a:tr h="342129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err="1" smtClean="0">
                          <a:effectLst/>
                        </a:rPr>
                        <a:t>MCode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Model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err="1">
                          <a:effectLst/>
                        </a:rPr>
                        <a:t>ModelFullName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289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X-Prime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Forte X-Prime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9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Ultraclean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Forte Ultraclean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9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err="1">
                          <a:effectLst/>
                        </a:rPr>
                        <a:t>EZBrush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Dent-o-Fresh </a:t>
                      </a:r>
                      <a:r>
                        <a:rPr lang="en-AU" sz="1600" b="1" u="none" strike="noStrike" dirty="0" err="1">
                          <a:effectLst/>
                        </a:rPr>
                        <a:t>EZBrush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9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3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smtClean="0">
                          <a:effectLst/>
                        </a:rPr>
                        <a:t>ST-60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 err="1">
                          <a:effectLst/>
                        </a:rPr>
                        <a:t>Koboyashi</a:t>
                      </a:r>
                      <a:r>
                        <a:rPr lang="en-AU" sz="1600" b="1" u="none" strike="noStrike" dirty="0">
                          <a:effectLst/>
                        </a:rPr>
                        <a:t> ST-60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9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4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Toothmaster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 </a:t>
                      </a:r>
                      <a:r>
                        <a:rPr lang="en-AU" sz="1600" b="1" u="none" strike="noStrike" dirty="0" err="1">
                          <a:effectLst/>
                        </a:rPr>
                        <a:t>Toothmaster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89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4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X-Prime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Hoch X-Prime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335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>
                          <a:effectLst/>
                        </a:rPr>
                        <a:t> 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>
                          <a:effectLst/>
                        </a:rPr>
                        <a:t> </a:t>
                      </a:r>
                      <a:endParaRPr lang="en-A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u="none" strike="noStrike" dirty="0">
                          <a:effectLst/>
                        </a:rPr>
                        <a:t> </a:t>
                      </a:r>
                      <a:endParaRPr lang="en-A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2" name="Elbow Connector 11"/>
          <p:cNvCxnSpPr/>
          <p:nvPr/>
        </p:nvCxnSpPr>
        <p:spPr>
          <a:xfrm>
            <a:off x="684213" y="3644900"/>
            <a:ext cx="2808287" cy="1512888"/>
          </a:xfrm>
          <a:prstGeom prst="bentConnector3">
            <a:avLst>
              <a:gd name="adj1" fmla="val 40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0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3816</TotalTime>
  <Words>612</Words>
  <Application>Microsoft Office PowerPoint</Application>
  <PresentationFormat>On-screen Show (4:3)</PresentationFormat>
  <Paragraphs>146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A RDBMS structure </vt:lpstr>
      <vt:lpstr>Determining a RDBMS structure </vt:lpstr>
      <vt:lpstr>Determining a RDBMS structure Table Normalisation</vt:lpstr>
      <vt:lpstr>Table Normalisation</vt:lpstr>
      <vt:lpstr>Table Normalisation: 2NF</vt:lpstr>
      <vt:lpstr>2NF</vt:lpstr>
      <vt:lpstr>3NF</vt:lpstr>
      <vt:lpstr> Using the previous example - 2NF</vt:lpstr>
      <vt:lpstr>3NF</vt:lpstr>
      <vt:lpstr>3NF</vt:lpstr>
      <vt:lpstr>Determining a RDBMS structure Table Normalisation</vt:lpstr>
    </vt:vector>
  </TitlesOfParts>
  <Company>here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Technology Applications 2007</dc:title>
  <dc:creator>kel</dc:creator>
  <cp:lastModifiedBy>Baird, Kelvin G</cp:lastModifiedBy>
  <cp:revision>67</cp:revision>
  <cp:lastPrinted>2015-04-13T10:29:30Z</cp:lastPrinted>
  <dcterms:created xsi:type="dcterms:W3CDTF">2006-08-03T00:23:01Z</dcterms:created>
  <dcterms:modified xsi:type="dcterms:W3CDTF">2015-04-15T00:09:17Z</dcterms:modified>
</cp:coreProperties>
</file>